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78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7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5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3763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76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58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68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67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38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520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85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40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75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116B279-C7A9-4BEB-9A95-52F9273731B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D6CAC12-3737-42A2-A214-51B0B1818848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55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a.net/softwarequalitymetrics.html" TargetMode="External"/><Relationship Id="rId2" Type="http://schemas.openxmlformats.org/officeDocument/2006/relationships/hyperlink" Target="http://www.tutorialspoint.com/index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esources.sei.cmu.edu/library/asset-view.cfm?assetid=10537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7D90-BD44-7E02-5765-6946F4430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014DA-4C32-8A18-D180-23FF029C2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000" b="1" dirty="0">
                <a:solidFill>
                  <a:schemeClr val="tx1"/>
                </a:solidFill>
                <a:latin typeface="Algerian" panose="04020705040A02060702" pitchFamily="82" charset="0"/>
              </a:rPr>
              <a:t>Software Metrics</a:t>
            </a:r>
            <a:endParaRPr lang="en-IN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973A5-BBC1-92D0-1D9B-8A7494C31CDC}"/>
              </a:ext>
            </a:extLst>
          </p:cNvPr>
          <p:cNvSpPr txBox="1"/>
          <p:nvPr/>
        </p:nvSpPr>
        <p:spPr>
          <a:xfrm>
            <a:off x="1691680" y="404664"/>
            <a:ext cx="3816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Source-</a:t>
            </a:r>
            <a:r>
              <a:rPr lang="en-IN" sz="1000" b="1" dirty="0">
                <a:latin typeface="Algerian" panose="04020705040A02060702" pitchFamily="82" charset="0"/>
              </a:rPr>
              <a:t> </a:t>
            </a:r>
            <a:r>
              <a:rPr lang="en-IN" sz="1000" dirty="0"/>
              <a:t>https://vdocument.in</a:t>
            </a:r>
          </a:p>
        </p:txBody>
      </p:sp>
    </p:spTree>
    <p:extLst>
      <p:ext uri="{BB962C8B-B14F-4D97-AF65-F5344CB8AC3E}">
        <p14:creationId xmlns:p14="http://schemas.microsoft.com/office/powerpoint/2010/main" val="65784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772816"/>
            <a:ext cx="8568952" cy="4320480"/>
          </a:xfrm>
        </p:spPr>
        <p:txBody>
          <a:bodyPr>
            <a:normAutofit lnSpcReduction="10000"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MEASURE:</a:t>
            </a:r>
            <a:r>
              <a:rPr lang="en-US" sz="1600" dirty="0">
                <a:solidFill>
                  <a:schemeClr val="tx1"/>
                </a:solidFill>
              </a:rPr>
              <a:t>  A q</a:t>
            </a:r>
            <a:r>
              <a:rPr lang="en-US" sz="1600" b="0" dirty="0">
                <a:solidFill>
                  <a:schemeClr val="tx1"/>
                </a:solidFill>
              </a:rPr>
              <a:t>uantitative indication of the extent, amount, dimension, or size of some attribute of a product or process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0" dirty="0">
                <a:solidFill>
                  <a:schemeClr val="tx1"/>
                </a:solidFill>
              </a:rPr>
              <a:t>(e.g. number of errors)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METRICS: 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0" dirty="0">
                <a:solidFill>
                  <a:schemeClr val="tx1"/>
                </a:solidFill>
              </a:rPr>
              <a:t>The degree to which a system, component, or process possesses a given </a:t>
            </a:r>
            <a:r>
              <a:rPr lang="en-US" sz="1600" b="0" dirty="0" err="1">
                <a:solidFill>
                  <a:schemeClr val="tx1"/>
                </a:solidFill>
              </a:rPr>
              <a:t>attribute.It</a:t>
            </a:r>
            <a:r>
              <a:rPr lang="en-US" sz="1600" b="0" dirty="0">
                <a:solidFill>
                  <a:schemeClr val="tx1"/>
                </a:solidFill>
              </a:rPr>
              <a:t> Relates several measures (e.g. average number of errors found per person hour).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INDICATORS:  </a:t>
            </a:r>
            <a:r>
              <a:rPr lang="en-US" sz="1600" dirty="0">
                <a:solidFill>
                  <a:schemeClr val="tx1"/>
                </a:solidFill>
              </a:rPr>
              <a:t> An indicator is a metric or combination of metrics that provide insight into the software process, a software project, or the product itself.</a:t>
            </a:r>
            <a:endParaRPr lang="en-US" sz="1600" b="0" dirty="0">
              <a:solidFill>
                <a:schemeClr val="tx1"/>
              </a:solidFill>
            </a:endParaRPr>
          </a:p>
          <a:p>
            <a:r>
              <a:rPr lang="en-US" sz="1600" b="1" dirty="0">
                <a:solidFill>
                  <a:schemeClr val="tx1"/>
                </a:solidFill>
              </a:rPr>
              <a:t>DIRECT METRICS:  </a:t>
            </a:r>
            <a:r>
              <a:rPr lang="en-US" sz="1600" b="0" dirty="0">
                <a:solidFill>
                  <a:schemeClr val="tx1"/>
                </a:solidFill>
              </a:rPr>
              <a:t>Immediately measurable attributes (e.g. line of code, execution speed, defects reported).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INDIRECT METRICS:  </a:t>
            </a:r>
            <a:r>
              <a:rPr lang="en-US" sz="1600" b="0" dirty="0">
                <a:solidFill>
                  <a:schemeClr val="tx1"/>
                </a:solidFill>
              </a:rPr>
              <a:t>Aspects that are not immediately quantifiable (e.g. functionality, quantity, reliability).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MEASUREMENT  </a:t>
            </a:r>
            <a:r>
              <a:rPr lang="en-US" sz="1600" dirty="0">
                <a:solidFill>
                  <a:schemeClr val="tx1"/>
                </a:solidFill>
              </a:rPr>
              <a:t>is the process by which numbers or symbols are assigned to the attributes of the entities in the real world in such a way as to define them accordingly to clearly defined rules.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FAULTS:</a:t>
            </a:r>
          </a:p>
          <a:p>
            <a:pPr lvl="1">
              <a:buFont typeface="Symbol" pitchFamily="18" charset="2"/>
              <a:buChar char="-"/>
            </a:pPr>
            <a:r>
              <a:rPr lang="en-US" sz="1600" b="1" dirty="0">
                <a:solidFill>
                  <a:schemeClr val="tx1"/>
                </a:solidFill>
              </a:rPr>
              <a:t>Errors: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600" b="0" dirty="0">
                <a:solidFill>
                  <a:schemeClr val="tx1"/>
                </a:solidFill>
              </a:rPr>
              <a:t>Faults found by the </a:t>
            </a:r>
            <a:r>
              <a:rPr lang="en-US" sz="1600" dirty="0">
                <a:solidFill>
                  <a:schemeClr val="tx1"/>
                </a:solidFill>
              </a:rPr>
              <a:t>developers</a:t>
            </a:r>
            <a:r>
              <a:rPr lang="en-US" sz="1600" b="0" dirty="0">
                <a:solidFill>
                  <a:schemeClr val="tx1"/>
                </a:solidFill>
              </a:rPr>
              <a:t> during software development.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buFont typeface="Symbol" pitchFamily="18" charset="2"/>
              <a:buChar char="-"/>
            </a:pPr>
            <a:r>
              <a:rPr lang="en-US" sz="1600" b="1" dirty="0">
                <a:solidFill>
                  <a:schemeClr val="tx1"/>
                </a:solidFill>
              </a:rPr>
              <a:t>Defects: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600" b="0" dirty="0">
                <a:solidFill>
                  <a:schemeClr val="tx1"/>
                </a:solidFill>
              </a:rPr>
              <a:t>Faults found by the customers after release.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764704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lgerian" panose="04020705040A02060702" pitchFamily="82" charset="0"/>
              </a:rPr>
              <a:t>BASIC TERMINOLOGIES</a:t>
            </a:r>
          </a:p>
        </p:txBody>
      </p:sp>
    </p:spTree>
    <p:extLst>
      <p:ext uri="{BB962C8B-B14F-4D97-AF65-F5344CB8AC3E}">
        <p14:creationId xmlns:p14="http://schemas.microsoft.com/office/powerpoint/2010/main" val="131633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457" y="746975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WHY MEASURE SOFTWARE?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564904"/>
            <a:ext cx="8640960" cy="3168352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Establish  baselines for comparisons with future assessments.</a:t>
            </a:r>
          </a:p>
          <a:p>
            <a:r>
              <a:rPr lang="en-US" sz="1800" dirty="0">
                <a:solidFill>
                  <a:schemeClr val="tx1"/>
                </a:solidFill>
              </a:rPr>
              <a:t>To evaluate the status with respect to plans.</a:t>
            </a:r>
          </a:p>
          <a:p>
            <a:r>
              <a:rPr lang="en-US" sz="1800" dirty="0">
                <a:solidFill>
                  <a:schemeClr val="tx1"/>
                </a:solidFill>
              </a:rPr>
              <a:t>Predict qualities of a product or a process by gaining understandings of relationships among process and products.</a:t>
            </a:r>
          </a:p>
          <a:p>
            <a:r>
              <a:rPr lang="en-US" sz="1800" dirty="0">
                <a:solidFill>
                  <a:schemeClr val="tx1"/>
                </a:solidFill>
              </a:rPr>
              <a:t>Improve product quality and process performance by identifying roadblocks and inefficiencies.</a:t>
            </a:r>
            <a:endParaRPr lang="en-IN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4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1" y="692696"/>
            <a:ext cx="8943039" cy="795073"/>
          </a:xfrm>
          <a:noFill/>
          <a:ln/>
        </p:spPr>
        <p:txBody>
          <a:bodyPr wrap="square" lIns="69831" tIns="27932" rIns="69831" bIns="27932" anchor="t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A Good Manager Measures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182033" y="2508747"/>
            <a:ext cx="2957512" cy="22288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53882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297238" y="1947863"/>
            <a:ext cx="2957512" cy="22288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38920" y="3315567"/>
            <a:ext cx="2553298" cy="49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9509" tIns="48882" rIns="99509" bIns="48882">
            <a:spAutoFit/>
          </a:bodyPr>
          <a:lstStyle/>
          <a:p>
            <a:pPr defTabSz="1004888"/>
            <a:r>
              <a:rPr lang="en-US" sz="2600" b="1" dirty="0">
                <a:solidFill>
                  <a:schemeClr val="bg1"/>
                </a:solidFill>
                <a:latin typeface="Helvetica" pitchFamily="-128" charset="0"/>
              </a:rPr>
              <a:t>Measurement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6382402" y="3455831"/>
            <a:ext cx="2425930" cy="46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09" tIns="48882" rIns="99509" bIns="48882">
            <a:spAutoFit/>
          </a:bodyPr>
          <a:lstStyle/>
          <a:p>
            <a:pPr defTabSz="1004888"/>
            <a:r>
              <a:rPr lang="en-US" sz="2400" b="1" dirty="0">
                <a:latin typeface="Helvetica" pitchFamily="-128" charset="0"/>
              </a:rPr>
              <a:t>Project metrics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Helvetica" pitchFamily="-128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254750" y="2455168"/>
            <a:ext cx="2694640" cy="46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9509" tIns="48882" rIns="99509" bIns="48882">
            <a:spAutoFit/>
          </a:bodyPr>
          <a:lstStyle/>
          <a:p>
            <a:pPr defTabSz="1004888"/>
            <a:r>
              <a:rPr lang="en-US" sz="2400" b="1" dirty="0">
                <a:latin typeface="Helvetica" pitchFamily="-128" charset="0"/>
              </a:rPr>
              <a:t>Process metrics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Helvetica" pitchFamily="-128" charset="0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62465" y="2329173"/>
            <a:ext cx="1543017" cy="49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9509" tIns="48882" rIns="99509" bIns="48882">
            <a:spAutoFit/>
          </a:bodyPr>
          <a:lstStyle/>
          <a:p>
            <a:pPr defTabSz="1004888"/>
            <a:r>
              <a:rPr lang="en-US" sz="2600" b="1" dirty="0">
                <a:latin typeface="Helvetica" pitchFamily="-128" charset="0"/>
              </a:rPr>
              <a:t>Process</a:t>
            </a:r>
          </a:p>
        </p:txBody>
      </p:sp>
      <p:sp>
        <p:nvSpPr>
          <p:cNvPr id="11" name="Arc 17"/>
          <p:cNvSpPr>
            <a:spLocks/>
          </p:cNvSpPr>
          <p:nvPr/>
        </p:nvSpPr>
        <p:spPr bwMode="auto">
          <a:xfrm>
            <a:off x="1475656" y="2644612"/>
            <a:ext cx="711880" cy="5572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0800" cap="rnd">
            <a:solidFill>
              <a:srgbClr val="FE9B0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V="1">
            <a:off x="4995321" y="2689191"/>
            <a:ext cx="1259430" cy="527875"/>
          </a:xfrm>
          <a:prstGeom prst="line">
            <a:avLst/>
          </a:prstGeom>
          <a:noFill/>
          <a:ln w="50800">
            <a:solidFill>
              <a:srgbClr val="FE9B0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 flipV="1">
            <a:off x="5139544" y="3689855"/>
            <a:ext cx="1242858" cy="1743"/>
          </a:xfrm>
          <a:prstGeom prst="line">
            <a:avLst/>
          </a:prstGeom>
          <a:noFill/>
          <a:ln w="50800">
            <a:solidFill>
              <a:srgbClr val="FE9B0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Arc 20"/>
          <p:cNvSpPr>
            <a:spLocks/>
          </p:cNvSpPr>
          <p:nvPr/>
        </p:nvSpPr>
        <p:spPr bwMode="auto">
          <a:xfrm>
            <a:off x="1692183" y="4242296"/>
            <a:ext cx="670535" cy="48210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50800" cap="rnd">
            <a:solidFill>
              <a:srgbClr val="FE9B03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5" name="Rectangle 23"/>
          <p:cNvSpPr>
            <a:spLocks noChangeArrowheads="1"/>
          </p:cNvSpPr>
          <p:nvPr/>
        </p:nvSpPr>
        <p:spPr bwMode="auto">
          <a:xfrm>
            <a:off x="6254750" y="4242297"/>
            <a:ext cx="2776537" cy="46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9509" tIns="48882" rIns="99509" bIns="48882">
            <a:spAutoFit/>
          </a:bodyPr>
          <a:lstStyle/>
          <a:p>
            <a:pPr defTabSz="1004888"/>
            <a:r>
              <a:rPr lang="en-US" sz="2400" b="1" dirty="0">
                <a:latin typeface="Helvetica" pitchFamily="-128" charset="0"/>
              </a:rPr>
              <a:t>Product metrics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Helvetica" pitchFamily="-128" charset="0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>
            <a:off x="4987939" y="4176713"/>
            <a:ext cx="1266811" cy="299609"/>
          </a:xfrm>
          <a:prstGeom prst="line">
            <a:avLst/>
          </a:prstGeom>
          <a:noFill/>
          <a:ln w="50800">
            <a:solidFill>
              <a:srgbClr val="FE9B0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31791" y="4476322"/>
            <a:ext cx="1460922" cy="49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09" tIns="48882" rIns="99509" bIns="48882">
            <a:spAutoFit/>
          </a:bodyPr>
          <a:lstStyle/>
          <a:p>
            <a:pPr defTabSz="1004888"/>
            <a:r>
              <a:rPr lang="en-US" sz="2600" b="1" dirty="0">
                <a:latin typeface="Helvetica" pitchFamily="-128" charset="0"/>
              </a:rPr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340901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560840" cy="88012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METRICS GUIDELINES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352928" cy="3705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altLang="en-US" sz="1800" dirty="0">
                <a:solidFill>
                  <a:schemeClr val="tx1"/>
                </a:solidFill>
              </a:rPr>
              <a:t>Use common sense and organizational sensitivity when interpreting metrics data.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Provide regular feedback to the individuals and teams who collect measures and metrics.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Don’t use metrics to appraise individuals.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Work with practitioners and teams to set clear goals and metrics that will be used to achieve them.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Never use metrics to threaten individuals or teams.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Metrics data that indicate a problem area should not be considered “negative.” These data are merely an indicator for process improvement.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solidFill>
                  <a:schemeClr val="tx1"/>
                </a:solidFill>
              </a:rPr>
              <a:t>Don’t obsess on a single metric to the exclusion of other important metrics.</a:t>
            </a:r>
          </a:p>
        </p:txBody>
      </p:sp>
    </p:spTree>
    <p:extLst>
      <p:ext uri="{BB962C8B-B14F-4D97-AF65-F5344CB8AC3E}">
        <p14:creationId xmlns:p14="http://schemas.microsoft.com/office/powerpoint/2010/main" val="243082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6781800" cy="88012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Product Metrics</a:t>
            </a:r>
            <a:endParaRPr lang="en-IN" sz="48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80920" cy="2590056"/>
          </a:xfrm>
        </p:spPr>
        <p:txBody>
          <a:bodyPr>
            <a:normAutofit/>
          </a:bodyPr>
          <a:lstStyle/>
          <a:p>
            <a:r>
              <a:rPr lang="en-IN" sz="1800" dirty="0">
                <a:solidFill>
                  <a:schemeClr val="tx1"/>
                </a:solidFill>
              </a:rPr>
              <a:t>Product metrics help the software engineers gain insight into the design and construction of the software they build by focussing on specific and measurable attributes of the work products.</a:t>
            </a:r>
          </a:p>
          <a:p>
            <a:r>
              <a:rPr lang="en-IN" sz="1800" dirty="0">
                <a:solidFill>
                  <a:schemeClr val="tx1"/>
                </a:solidFill>
              </a:rPr>
              <a:t>These metrics examine the requirements model with the intent of predicting the size  and complexity of the resulting system.</a:t>
            </a:r>
          </a:p>
        </p:txBody>
      </p:sp>
    </p:spTree>
    <p:extLst>
      <p:ext uri="{BB962C8B-B14F-4D97-AF65-F5344CB8AC3E}">
        <p14:creationId xmlns:p14="http://schemas.microsoft.com/office/powerpoint/2010/main" val="355975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560840" cy="151216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Function-ORIENTED metrics</a:t>
            </a:r>
            <a:endParaRPr lang="en-IN" sz="48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76872"/>
            <a:ext cx="8568952" cy="3024336"/>
          </a:xfrm>
        </p:spPr>
        <p:txBody>
          <a:bodyPr>
            <a:normAutofit/>
          </a:bodyPr>
          <a:lstStyle/>
          <a:p>
            <a:r>
              <a:rPr lang="en-IN" sz="1800" dirty="0">
                <a:solidFill>
                  <a:schemeClr val="tx1"/>
                </a:solidFill>
              </a:rPr>
              <a:t>The Function point (FP) metric can be used effectively as a means for measuring the functionality delivered by a system.</a:t>
            </a:r>
          </a:p>
          <a:p>
            <a:r>
              <a:rPr lang="en-IN" sz="1800" dirty="0">
                <a:solidFill>
                  <a:schemeClr val="tx1"/>
                </a:solidFill>
              </a:rPr>
              <a:t>The FP metric can be used to -</a:t>
            </a:r>
          </a:p>
          <a:p>
            <a:pPr marL="514350" indent="-514350">
              <a:buFont typeface="+mj-lt"/>
              <a:buAutoNum type="alphaLcPeriod"/>
            </a:pPr>
            <a:r>
              <a:rPr lang="en-IN" sz="1800" dirty="0">
                <a:solidFill>
                  <a:schemeClr val="tx1"/>
                </a:solidFill>
              </a:rPr>
              <a:t>Estimate the cost or effort required to design, code and test the software.</a:t>
            </a:r>
          </a:p>
          <a:p>
            <a:pPr marL="514350" indent="-514350">
              <a:buFont typeface="+mj-lt"/>
              <a:buAutoNum type="alphaLcPeriod"/>
            </a:pPr>
            <a:r>
              <a:rPr lang="en-IN" sz="1800" dirty="0">
                <a:solidFill>
                  <a:schemeClr val="tx1"/>
                </a:solidFill>
              </a:rPr>
              <a:t>Predict the number of errors that will be encountered during testing</a:t>
            </a:r>
          </a:p>
          <a:p>
            <a:pPr marL="514350" indent="-514350">
              <a:buFont typeface="+mj-lt"/>
              <a:buAutoNum type="alphaLcPeriod"/>
            </a:pPr>
            <a:r>
              <a:rPr lang="en-IN" sz="1800" dirty="0">
                <a:solidFill>
                  <a:schemeClr val="tx1"/>
                </a:solidFill>
              </a:rPr>
              <a:t>Forecast  the number of components in the system</a:t>
            </a:r>
          </a:p>
        </p:txBody>
      </p:sp>
    </p:spTree>
    <p:extLst>
      <p:ext uri="{BB962C8B-B14F-4D97-AF65-F5344CB8AC3E}">
        <p14:creationId xmlns:p14="http://schemas.microsoft.com/office/powerpoint/2010/main" val="423237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484784"/>
            <a:ext cx="8496944" cy="259228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Function points are derived using an empirical relationship based on countable (direct) measures of software's information domain and assessments of software complexity.</a:t>
            </a:r>
          </a:p>
          <a:p>
            <a:pPr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Information domain values are defined in the following manner: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Number of external inputs (EIs)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Number of external outputs (EOs)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Number of external inquiries (EQs)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Number of internal logical files (ILFs)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Number of external interface files (EIFs)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364014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lgerian" panose="04020705040A02060702" pitchFamily="82" charset="0"/>
              </a:rPr>
              <a:t>COMPUTING FUNCTIONAL POINTS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t="44312" r="18236" b="15332"/>
          <a:stretch/>
        </p:blipFill>
        <p:spPr bwMode="auto">
          <a:xfrm>
            <a:off x="170118" y="4077072"/>
            <a:ext cx="8700655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36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237" y="404664"/>
            <a:ext cx="7488832" cy="1368152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lgerian" panose="04020705040A02060702" pitchFamily="82" charset="0"/>
              </a:rPr>
              <a:t>Analyzing the Information Domain</a:t>
            </a:r>
            <a:endParaRPr lang="en-IN" sz="44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62"/>
          <a:stretch/>
        </p:blipFill>
        <p:spPr bwMode="auto">
          <a:xfrm>
            <a:off x="291836" y="1844824"/>
            <a:ext cx="39839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39" y="5517232"/>
            <a:ext cx="845662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0" r="-1827"/>
          <a:stretch/>
        </p:blipFill>
        <p:spPr bwMode="auto">
          <a:xfrm>
            <a:off x="4841047" y="1834596"/>
            <a:ext cx="393055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4674" y="2132856"/>
            <a:ext cx="5652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 X</a:t>
            </a:r>
          </a:p>
          <a:p>
            <a:endParaRPr lang="en-IN" dirty="0"/>
          </a:p>
          <a:p>
            <a:r>
              <a:rPr lang="en-IN" dirty="0"/>
              <a:t> X</a:t>
            </a:r>
          </a:p>
          <a:p>
            <a:endParaRPr lang="en-IN" dirty="0"/>
          </a:p>
          <a:p>
            <a:r>
              <a:rPr lang="en-IN" dirty="0"/>
              <a:t> X</a:t>
            </a:r>
          </a:p>
          <a:p>
            <a:endParaRPr lang="en-IN" dirty="0"/>
          </a:p>
          <a:p>
            <a:r>
              <a:rPr lang="en-IN" dirty="0"/>
              <a:t> X</a:t>
            </a:r>
          </a:p>
        </p:txBody>
      </p:sp>
    </p:spTree>
    <p:extLst>
      <p:ext uri="{BB962C8B-B14F-4D97-AF65-F5344CB8AC3E}">
        <p14:creationId xmlns:p14="http://schemas.microsoft.com/office/powerpoint/2010/main" val="235944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lgerian" panose="04020705040A02060702" pitchFamily="82" charset="0"/>
              </a:rPr>
              <a:t>Taking Complexity into Account</a:t>
            </a:r>
            <a:endParaRPr lang="en-IN" sz="36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23528" y="1796454"/>
            <a:ext cx="8496944" cy="4401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b="1" dirty="0"/>
              <a:t>1. </a:t>
            </a:r>
            <a:r>
              <a:rPr lang="en-US" sz="1600" dirty="0"/>
              <a:t>Does the system require reliable backup and recovery?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2. </a:t>
            </a:r>
            <a:r>
              <a:rPr lang="en-US" sz="1600" dirty="0"/>
              <a:t>Are specialized data communications required to transfer information to or from the application?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3. </a:t>
            </a:r>
            <a:r>
              <a:rPr lang="en-US" sz="1600" dirty="0"/>
              <a:t>Are there distributed processing functions?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4. </a:t>
            </a:r>
            <a:r>
              <a:rPr lang="en-US" sz="1600" dirty="0"/>
              <a:t>Is performance critical?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5. </a:t>
            </a:r>
            <a:r>
              <a:rPr lang="en-US" sz="1600" dirty="0"/>
              <a:t>Will the system run in an existing, heavily utilized operational environment?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6. </a:t>
            </a:r>
            <a:r>
              <a:rPr lang="en-US" sz="1600" dirty="0"/>
              <a:t>Does the system require online data entry?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7. </a:t>
            </a:r>
            <a:r>
              <a:rPr lang="en-US" sz="1600" dirty="0"/>
              <a:t>Does the online data entry require the input transaction to be built over multiple screens or operations?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8. </a:t>
            </a:r>
            <a:r>
              <a:rPr lang="en-US" sz="1600" dirty="0"/>
              <a:t>Are the ILFs updated online?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9. </a:t>
            </a:r>
            <a:r>
              <a:rPr lang="en-US" sz="1600" dirty="0"/>
              <a:t>Are the inputs, outputs, files, or inquiries complex?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10. </a:t>
            </a:r>
            <a:r>
              <a:rPr lang="en-US" sz="1600" dirty="0"/>
              <a:t>Is the internal processing complex?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11. </a:t>
            </a:r>
            <a:r>
              <a:rPr lang="en-US" sz="1600" dirty="0"/>
              <a:t>Is the code designed to be reusable?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12. </a:t>
            </a:r>
            <a:r>
              <a:rPr lang="en-US" sz="1600" dirty="0"/>
              <a:t>Are conversion and installation included in the design?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13. </a:t>
            </a:r>
            <a:r>
              <a:rPr lang="en-US" sz="1600" dirty="0"/>
              <a:t>Is the system designed for multiple installations in different organizations?</a:t>
            </a:r>
          </a:p>
          <a:p>
            <a:pPr marL="0" indent="0">
              <a:buFont typeface="Arial" charset="0"/>
              <a:buNone/>
            </a:pPr>
            <a:r>
              <a:rPr lang="en-US" sz="1600" b="1" dirty="0"/>
              <a:t>14. </a:t>
            </a:r>
            <a:r>
              <a:rPr lang="en-US" sz="1600" dirty="0"/>
              <a:t>Is the application designed to facilitate change and ease of use by the user?</a:t>
            </a:r>
          </a:p>
          <a:p>
            <a:pPr marL="0" indent="0">
              <a:buFont typeface="Arial" charset="0"/>
              <a:buNone/>
            </a:pPr>
            <a:endParaRPr lang="en-US" sz="1600" dirty="0"/>
          </a:p>
          <a:p>
            <a:pPr marL="0" indent="0">
              <a:buFont typeface="Arial" charset="0"/>
              <a:buNone/>
            </a:pPr>
            <a:endParaRPr lang="en-US" sz="1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8" y="1124744"/>
            <a:ext cx="8352928" cy="6480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The Fi</a:t>
            </a:r>
            <a:r>
              <a:rPr lang="en-US" altLang="en-US" sz="18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( </a:t>
            </a:r>
            <a:r>
              <a:rPr lang="en-US" altLang="en-US" sz="180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=1 to 14) are </a:t>
            </a:r>
            <a:r>
              <a:rPr lang="en-US" altLang="en-US" sz="1800" b="1" i="1" dirty="0">
                <a:solidFill>
                  <a:schemeClr val="tx1"/>
                </a:solidFill>
                <a:latin typeface="+mn-lt"/>
              </a:rPr>
              <a:t>value adjustment factors 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(VAF) based on responses to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159458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02" y="560157"/>
            <a:ext cx="8229600" cy="1315844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lgerian" panose="04020705040A02060702" pitchFamily="82" charset="0"/>
              </a:rPr>
              <a:t>Example: Safe Home Functionality</a:t>
            </a:r>
            <a:endParaRPr lang="en-IN" sz="44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9" t="28885" r="11873" b="16012"/>
          <a:stretch/>
        </p:blipFill>
        <p:spPr bwMode="auto">
          <a:xfrm>
            <a:off x="443550" y="1844824"/>
            <a:ext cx="8136904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88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56895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Content Placeholder 2"/>
          <p:cNvSpPr>
            <a:spLocks noGrp="1"/>
          </p:cNvSpPr>
          <p:nvPr>
            <p:ph idx="1"/>
          </p:nvPr>
        </p:nvSpPr>
        <p:spPr>
          <a:xfrm>
            <a:off x="323528" y="4797152"/>
            <a:ext cx="8229600" cy="1406624"/>
          </a:xfrm>
        </p:spPr>
        <p:txBody>
          <a:bodyPr>
            <a:normAutofit fontScale="85000" lnSpcReduction="20000"/>
          </a:bodyPr>
          <a:lstStyle/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We assume that ∑(</a:t>
            </a:r>
            <a:r>
              <a:rPr lang="en-US" sz="2000" i="1" dirty="0">
                <a:solidFill>
                  <a:schemeClr val="tx1"/>
                </a:solidFill>
              </a:rPr>
              <a:t>Fi</a:t>
            </a:r>
            <a:r>
              <a:rPr lang="en-US" sz="2000" dirty="0">
                <a:solidFill>
                  <a:schemeClr val="tx1"/>
                </a:solidFill>
              </a:rPr>
              <a:t>) is 38 (</a:t>
            </a:r>
            <a:r>
              <a:rPr lang="en-US" sz="2000" b="1" dirty="0">
                <a:solidFill>
                  <a:schemeClr val="tx1"/>
                </a:solidFill>
              </a:rPr>
              <a:t>a moderately complex product</a:t>
            </a:r>
            <a:r>
              <a:rPr lang="en-US" sz="2000" dirty="0">
                <a:solidFill>
                  <a:schemeClr val="tx1"/>
                </a:solidFill>
              </a:rPr>
              <a:t>). 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Therefore,</a:t>
            </a:r>
          </a:p>
          <a:p>
            <a:pPr marL="0" indent="0">
              <a:buFont typeface="Arial" charset="0"/>
              <a:buNone/>
            </a:pPr>
            <a:r>
              <a:rPr lang="da-DK" sz="2000" dirty="0">
                <a:solidFill>
                  <a:schemeClr val="tx1"/>
                </a:solidFill>
              </a:rPr>
              <a:t>FP = count total X [0.65 +(0.01 X </a:t>
            </a:r>
            <a:r>
              <a:rPr lang="en-US" sz="2000" dirty="0">
                <a:solidFill>
                  <a:schemeClr val="tx1"/>
                </a:solidFill>
              </a:rPr>
              <a:t>∑(</a:t>
            </a:r>
            <a:r>
              <a:rPr lang="en-US" sz="2000" i="1" dirty="0">
                <a:solidFill>
                  <a:schemeClr val="tx1"/>
                </a:solidFill>
              </a:rPr>
              <a:t>Fi</a:t>
            </a:r>
            <a:r>
              <a:rPr lang="en-US" sz="2000" dirty="0">
                <a:solidFill>
                  <a:schemeClr val="tx1"/>
                </a:solidFill>
              </a:rPr>
              <a:t>) )]</a:t>
            </a:r>
            <a:endParaRPr lang="da-DK" sz="2000" dirty="0">
              <a:solidFill>
                <a:schemeClr val="tx1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da-DK" sz="2000" dirty="0">
                <a:solidFill>
                  <a:schemeClr val="tx1"/>
                </a:solidFill>
              </a:rPr>
              <a:t>        50 X  [0.65  + (0.01  X 38)] = 51.5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0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15" y="412501"/>
            <a:ext cx="7482408" cy="943000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SIZE-ORIENTED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1"/>
            <a:ext cx="8435280" cy="4104457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Size oriented metrics are derived by normalizing quality or productivity measures by considering the size of the software that has been produced.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</a:rPr>
              <a:t>A simple set of size-oriented metrics can be developed for each project :</a:t>
            </a:r>
          </a:p>
          <a:p>
            <a:r>
              <a:rPr lang="en-IN" dirty="0">
                <a:solidFill>
                  <a:schemeClr val="tx1"/>
                </a:solidFill>
              </a:rPr>
              <a:t>Errors per KLOC</a:t>
            </a:r>
          </a:p>
          <a:p>
            <a:r>
              <a:rPr lang="en-IN" dirty="0">
                <a:solidFill>
                  <a:schemeClr val="tx1"/>
                </a:solidFill>
              </a:rPr>
              <a:t>Defects per KLOC</a:t>
            </a:r>
          </a:p>
          <a:p>
            <a:r>
              <a:rPr lang="en-IN" dirty="0">
                <a:solidFill>
                  <a:schemeClr val="tx1"/>
                </a:solidFill>
              </a:rPr>
              <a:t>Cost per KLOC</a:t>
            </a:r>
          </a:p>
          <a:p>
            <a:r>
              <a:rPr lang="en-IN" dirty="0">
                <a:solidFill>
                  <a:schemeClr val="tx1"/>
                </a:solidFill>
              </a:rPr>
              <a:t>Pages of documentation per KLOC</a:t>
            </a:r>
          </a:p>
        </p:txBody>
      </p:sp>
    </p:spTree>
    <p:extLst>
      <p:ext uri="{BB962C8B-B14F-4D97-AF65-F5344CB8AC3E}">
        <p14:creationId xmlns:p14="http://schemas.microsoft.com/office/powerpoint/2010/main" val="339074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7560840" cy="8081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Why Opt for FP?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4864"/>
            <a:ext cx="8435280" cy="3744416"/>
          </a:xfrm>
        </p:spPr>
        <p:txBody>
          <a:bodyPr rtlCol="0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FP  is not restricted to code whereas LOC is defined on code.</a:t>
            </a:r>
          </a:p>
          <a:p>
            <a:r>
              <a:rPr lang="en-US" sz="1800" dirty="0">
                <a:solidFill>
                  <a:schemeClr val="tx1"/>
                </a:solidFill>
              </a:rPr>
              <a:t>FP is Language independent whereas LOC is not.</a:t>
            </a:r>
          </a:p>
          <a:p>
            <a:r>
              <a:rPr lang="en-US" sz="1800" dirty="0">
                <a:solidFill>
                  <a:schemeClr val="tx1"/>
                </a:solidFill>
              </a:rPr>
              <a:t>In FP, the necessary data is available early in a project. We need only a detailed specification whereas in LOC, it is the measure of lines of code which is not available early in the project .</a:t>
            </a:r>
          </a:p>
          <a:p>
            <a:r>
              <a:rPr lang="en-US" sz="1800" dirty="0">
                <a:solidFill>
                  <a:schemeClr val="tx1"/>
                </a:solidFill>
              </a:rPr>
              <a:t>FP takes account of functionality or complexity of the product whereas LOC characterize only one specific view of size , namely length 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83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560840" cy="1008112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PROCESS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Process metrics are used for strategic purposes.</a:t>
            </a:r>
            <a:endParaRPr lang="en-US" sz="1800" i="1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Process metrics are collected across all projects and over long period of time. Their intent is to provide a set of process indicators that lead to long-term software process improvement. </a:t>
            </a:r>
          </a:p>
          <a:p>
            <a:r>
              <a:rPr lang="en-US" sz="1800" dirty="0">
                <a:solidFill>
                  <a:schemeClr val="tx1"/>
                </a:solidFill>
              </a:rPr>
              <a:t>The only way to improve any process is to measure specific attributes of the process, develop a set of meaningful metrics based on the outcomes and then use the metrics to provide indicators  that will lead to strategic improvements.</a:t>
            </a:r>
          </a:p>
          <a:p>
            <a:pPr marL="0" indent="0">
              <a:buNone/>
            </a:pPr>
            <a:endParaRPr lang="en-IN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2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Software Process Improvement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2250040"/>
            <a:ext cx="7344816" cy="35552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69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541537" cy="838492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PROJECT METRICS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507288" cy="4896544"/>
          </a:xfrm>
        </p:spPr>
        <p:txBody>
          <a:bodyPr>
            <a:noAutofit/>
          </a:bodyPr>
          <a:lstStyle/>
          <a:p>
            <a:r>
              <a:rPr lang="en-IN" sz="1700" dirty="0">
                <a:solidFill>
                  <a:schemeClr val="tx1"/>
                </a:solidFill>
              </a:rPr>
              <a:t>Unlike process metrics, software project metrics are  used for tactical purposes.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Project metrics  and the indicators derived from them enables a software project manager to -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 assess the status of an ongoing project,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 track potential risks,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 uncover problem areas before they go “critical,”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 adjust work flow or tasks, and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 evaluate the project team’s ability to control quality of software work products.</a:t>
            </a:r>
          </a:p>
          <a:p>
            <a:pPr marL="457200" lvl="1" indent="0">
              <a:buNone/>
            </a:pPr>
            <a:endParaRPr lang="en-US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The intent of these metrics is twofold -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chemeClr val="tx1"/>
                </a:solidFill>
              </a:rPr>
              <a:t>It is used to minimize the development schedule by making the adjustments necessary to avoid delays and mitigate potential problems and risks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chemeClr val="tx1"/>
                </a:solidFill>
              </a:rPr>
              <a:t>It is used to assess product quality on an ongoing basis and, when necessary, modify the technical approach to improve quality.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As the quality improves, defects are minimized and the amount of  rework required during the project is also reduced , which leads to the reduction in overall project cost.</a:t>
            </a:r>
          </a:p>
        </p:txBody>
      </p:sp>
    </p:spTree>
    <p:extLst>
      <p:ext uri="{BB962C8B-B14F-4D97-AF65-F5344CB8AC3E}">
        <p14:creationId xmlns:p14="http://schemas.microsoft.com/office/powerpoint/2010/main" val="177371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76672"/>
            <a:ext cx="7560840" cy="864096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Measuring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08" y="1412776"/>
            <a:ext cx="8928992" cy="468052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Correctness </a:t>
            </a:r>
            <a:r>
              <a:rPr lang="en-US" sz="2400" dirty="0">
                <a:solidFill>
                  <a:schemeClr val="tx1"/>
                </a:solidFill>
              </a:rPr>
              <a:t>— The degree to which a program operates correctly according to specification. A program must operate correctly or it  provides no value to it’s users. The most common measure for correctness is the defects per KLOC.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Maintainability</a:t>
            </a:r>
            <a:r>
              <a:rPr lang="en-US" sz="2400" dirty="0">
                <a:solidFill>
                  <a:schemeClr val="tx1"/>
                </a:solidFill>
              </a:rPr>
              <a:t>—It is the ease with which a program can be corrected if an error is encountered, adapted if it’s environment changes or enhanced if the customer desires a change in the requirements.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Integrity</a:t>
            </a:r>
            <a:r>
              <a:rPr lang="en-US" sz="2400" dirty="0">
                <a:solidFill>
                  <a:schemeClr val="tx1"/>
                </a:solidFill>
              </a:rPr>
              <a:t>— This is the measure of the system’s ability to withstand attacks  to it’s security.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Usability</a:t>
            </a:r>
            <a:r>
              <a:rPr lang="en-US" sz="2400" dirty="0">
                <a:solidFill>
                  <a:schemeClr val="tx1"/>
                </a:solidFill>
              </a:rPr>
              <a:t>—The degree to which a program is easy to use.</a:t>
            </a:r>
          </a:p>
        </p:txBody>
      </p:sp>
    </p:spTree>
    <p:extLst>
      <p:ext uri="{BB962C8B-B14F-4D97-AF65-F5344CB8AC3E}">
        <p14:creationId xmlns:p14="http://schemas.microsoft.com/office/powerpoint/2010/main" val="29828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864096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Algerian" panose="04020705040A02060702" pitchFamily="82" charset="0"/>
              </a:rPr>
              <a:t>Defect Removal Efficiency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407259"/>
            <a:ext cx="8712968" cy="501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pPr>
              <a:spcBef>
                <a:spcPts val="300"/>
              </a:spcBef>
            </a:pPr>
            <a:r>
              <a:rPr lang="en-US" sz="1800" dirty="0">
                <a:latin typeface="+mn-lt"/>
              </a:rPr>
              <a:t>A  quality metric that provides benefit at both the project and the process level is defect removal efficiency.</a:t>
            </a:r>
          </a:p>
          <a:p>
            <a:pPr>
              <a:spcBef>
                <a:spcPts val="300"/>
              </a:spcBef>
            </a:pPr>
            <a:r>
              <a:rPr lang="en-US" sz="1800" dirty="0">
                <a:latin typeface="+mn-lt"/>
              </a:rPr>
              <a:t>DRE gives a measure of the development team ability to remove defects prior to release</a:t>
            </a:r>
            <a:r>
              <a:rPr lang="en-US" sz="1800" i="1" dirty="0">
                <a:latin typeface="+mn-lt"/>
              </a:rPr>
              <a:t>.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When considered for a project as a whole, DRE is defined as-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 DRE= E/(E+D)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Where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i="1" dirty="0">
                <a:latin typeface="+mn-lt"/>
              </a:rPr>
              <a:t>     E</a:t>
            </a:r>
            <a:r>
              <a:rPr lang="en-US" sz="1800" dirty="0">
                <a:latin typeface="+mn-lt"/>
              </a:rPr>
              <a:t> is the number of errors found before delivery of the software to the end-user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i="1" dirty="0">
                <a:latin typeface="+mn-lt"/>
              </a:rPr>
              <a:t>     D</a:t>
            </a:r>
            <a:r>
              <a:rPr lang="en-US" sz="1800" dirty="0">
                <a:latin typeface="+mn-lt"/>
              </a:rPr>
              <a:t> is the number of defects found after delivery</a:t>
            </a:r>
          </a:p>
          <a:p>
            <a:pPr marL="0" indent="0">
              <a:spcBef>
                <a:spcPts val="300"/>
              </a:spcBef>
              <a:buNone/>
            </a:pPr>
            <a:endParaRPr lang="en-US" sz="1800" dirty="0">
              <a:latin typeface="+mn-lt"/>
            </a:endParaRPr>
          </a:p>
          <a:p>
            <a:pPr>
              <a:spcBef>
                <a:spcPts val="300"/>
              </a:spcBef>
            </a:pPr>
            <a:r>
              <a:rPr lang="en-US" sz="1800" dirty="0">
                <a:latin typeface="+mn-lt"/>
              </a:rPr>
              <a:t>DRE can also be used within the project to find errors before development team is passed to the next software engineering action. In this context, DRE is defined as-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DRE= </a:t>
            </a:r>
            <a:r>
              <a:rPr lang="en-US" sz="1800" dirty="0" err="1">
                <a:latin typeface="+mn-lt"/>
              </a:rPr>
              <a:t>Ei</a:t>
            </a:r>
            <a:r>
              <a:rPr lang="en-US" sz="1800" dirty="0">
                <a:latin typeface="+mn-lt"/>
              </a:rPr>
              <a:t> /(</a:t>
            </a:r>
            <a:r>
              <a:rPr lang="en-US" sz="1800" dirty="0" err="1">
                <a:latin typeface="+mn-lt"/>
              </a:rPr>
              <a:t>Ei</a:t>
            </a:r>
            <a:r>
              <a:rPr lang="en-US" sz="1800" dirty="0">
                <a:latin typeface="+mn-lt"/>
              </a:rPr>
              <a:t>+ E i+1)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Where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 </a:t>
            </a:r>
            <a:r>
              <a:rPr lang="en-US" sz="1800" dirty="0" err="1">
                <a:latin typeface="+mn-lt"/>
              </a:rPr>
              <a:t>Ei</a:t>
            </a:r>
            <a:r>
              <a:rPr lang="en-US" sz="1800" dirty="0">
                <a:latin typeface="+mn-lt"/>
              </a:rPr>
              <a:t> is the no of errors found during engineering action i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dirty="0">
                <a:latin typeface="+mn-lt"/>
              </a:rPr>
              <a:t>      E i+1 is the no of errors found during engineering action i+1</a:t>
            </a:r>
          </a:p>
          <a:p>
            <a:pPr>
              <a:lnSpc>
                <a:spcPct val="90000"/>
              </a:lnSpc>
            </a:pP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50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620688"/>
            <a:ext cx="7543800" cy="1800200"/>
          </a:xfrm>
        </p:spPr>
        <p:txBody>
          <a:bodyPr/>
          <a:lstStyle/>
          <a:p>
            <a:pPr marL="0" indent="0" algn="ctr">
              <a:buNone/>
            </a:pPr>
            <a:r>
              <a:rPr lang="en-IN" sz="4800" b="1" dirty="0">
                <a:latin typeface="Algerian" pitchFamily="82" charset="0"/>
              </a:rPr>
              <a:t>BIBLIOGRAPHY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404" y="2348880"/>
            <a:ext cx="891737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2400" dirty="0"/>
              <a:t>Software Engineering A Practitioner’s Approach, Roger S. Pressman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2400" dirty="0">
                <a:hlinkClick r:id="rId2"/>
              </a:rPr>
              <a:t>http://www.tutorialspoint.com/index.htm</a:t>
            </a:r>
            <a:endParaRPr lang="en-IN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2400" dirty="0">
                <a:hlinkClick r:id="rId3"/>
              </a:rPr>
              <a:t>http://www.sqa.net/softwarequalitymetrics.html</a:t>
            </a:r>
            <a:endParaRPr lang="en-IN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2400" dirty="0">
                <a:hlinkClick r:id="rId4"/>
              </a:rPr>
              <a:t>http://resources.sei.cmu.edu/library/asset-view.cfm?assetid=10537</a:t>
            </a:r>
            <a:endParaRPr lang="en-IN" sz="2400" dirty="0"/>
          </a:p>
          <a:p>
            <a:endParaRPr lang="en-IN" sz="2400" dirty="0"/>
          </a:p>
          <a:p>
            <a:pPr marL="285750" indent="-285750">
              <a:buFont typeface="Arial" pitchFamily="34" charset="0"/>
              <a:buChar char="•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59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2924944"/>
            <a:ext cx="4752528" cy="1252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5400" b="1" dirty="0">
                <a:solidFill>
                  <a:schemeClr val="tx1"/>
                </a:solidFill>
                <a:latin typeface="Algerian" panose="04020705040A02060702" pitchFamily="8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4252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507</TotalTime>
  <Words>1535</Words>
  <Application>Microsoft Office PowerPoint</Application>
  <PresentationFormat>On-screen Show (4:3)</PresentationFormat>
  <Paragraphs>136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Algerian</vt:lpstr>
      <vt:lpstr>Arial</vt:lpstr>
      <vt:lpstr>Calibri</vt:lpstr>
      <vt:lpstr>Calibri Light</vt:lpstr>
      <vt:lpstr>Helvetica</vt:lpstr>
      <vt:lpstr>Symbol</vt:lpstr>
      <vt:lpstr>Retrospect</vt:lpstr>
      <vt:lpstr>PowerPoint Presentation</vt:lpstr>
      <vt:lpstr>PowerPoint Presentation</vt:lpstr>
      <vt:lpstr>WHY MEASURE SOFTWARE?</vt:lpstr>
      <vt:lpstr>A Good Manager Measures</vt:lpstr>
      <vt:lpstr>METRICS GUIDELINES</vt:lpstr>
      <vt:lpstr>Product Metrics</vt:lpstr>
      <vt:lpstr>Function-ORIENTED metrics</vt:lpstr>
      <vt:lpstr>PowerPoint Presentation</vt:lpstr>
      <vt:lpstr>Analyzing the Information Domain</vt:lpstr>
      <vt:lpstr>Taking Complexity into Account</vt:lpstr>
      <vt:lpstr>Example: Safe Home Functionality</vt:lpstr>
      <vt:lpstr>PowerPoint Presentation</vt:lpstr>
      <vt:lpstr>SIZE-ORIENTED METRICS</vt:lpstr>
      <vt:lpstr>Why Opt for FP?</vt:lpstr>
      <vt:lpstr>PROCESS METRICS</vt:lpstr>
      <vt:lpstr>Software Process Improvement</vt:lpstr>
      <vt:lpstr>PROJECT METRICS</vt:lpstr>
      <vt:lpstr>Measuring Quality</vt:lpstr>
      <vt:lpstr>Defect Removal Efficiency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METRICES</dc:title>
  <dc:creator>Dimpy</dc:creator>
  <cp:lastModifiedBy>Ashwani Chandel</cp:lastModifiedBy>
  <cp:revision>46</cp:revision>
  <dcterms:created xsi:type="dcterms:W3CDTF">2015-04-16T08:01:11Z</dcterms:created>
  <dcterms:modified xsi:type="dcterms:W3CDTF">2022-07-19T17:54:14Z</dcterms:modified>
</cp:coreProperties>
</file>